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</p:sldIdLst>
  <p:sldSz cy="5143500" cx="9144000"/>
  <p:notesSz cx="6858000" cy="9144000"/>
  <p:embeddedFontLst>
    <p:embeddedFont>
      <p:font typeface="Roboto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34" roundtripDataSignature="AMtx7mgoL1c6GATlW04GSLqvkf6Uf9DLr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13890A1-9827-4E82-BF2F-1BA7FD938A13}">
  <a:tblStyle styleId="{613890A1-9827-4E82-BF2F-1BA7FD938A13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Roboto-bold.fntdata"/><Relationship Id="rId30" Type="http://schemas.openxmlformats.org/officeDocument/2006/relationships/font" Target="fonts/Roboto-regular.fntdata"/><Relationship Id="rId11" Type="http://schemas.openxmlformats.org/officeDocument/2006/relationships/slide" Target="slides/slide5.xml"/><Relationship Id="rId33" Type="http://schemas.openxmlformats.org/officeDocument/2006/relationships/font" Target="fonts/Roboto-boldItalic.fntdata"/><Relationship Id="rId10" Type="http://schemas.openxmlformats.org/officeDocument/2006/relationships/slide" Target="slides/slide4.xml"/><Relationship Id="rId32" Type="http://schemas.openxmlformats.org/officeDocument/2006/relationships/font" Target="fonts/Roboto-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34" Type="http://customschemas.google.com/relationships/presentationmetadata" Target="meta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215e8f66ed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" name="Google Shape;130;g1215e8f66ed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This plot shows the surface spectra with their features removed in blue, *explain the process for scrubbed pigments* “We replaced the biological red edge in our black and orange mat spectra with this average iron oxide red edge to produce our reference spectrum”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“For Ectothiorhodospira sp. str. BSL-9 and Arthrobacter sp., we simply removed the pigment features from their measured spectra to create our reference spectra”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Next we simulated what the surface would look like through an earth-like atmosphere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"/>
              <a:t>Spectral Mapping Atmospheric Radiative Transfer (SMART) model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r>
              <a:rPr lang="en"/>
              <a:t>we generated an atmospheric spectrum that contained these surface biosignatures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215e8f66ed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" name="Google Shape;150;g1215e8f66ed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215e8f66ed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" name="Google Shape;160;g1215e8f66ed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" name="Google Shape;170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We could then input these reflectivities into our LUVOIR noise model. *explain how the model works*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r>
              <a:rPr lang="en"/>
              <a:t>we determined the exposure time needed to</a:t>
            </a:r>
            <a:r>
              <a:rPr lang="en"/>
              <a:t> detect the biological red edge and non-oxygenic photosynthetic pigments</a:t>
            </a:r>
            <a:r>
              <a:rPr lang="en"/>
              <a:t> in a spectrally resolved exoplanet spectrum using LUVOIR.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215e8f66ed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" name="Google Shape;177;g1215e8f66ed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215e8f66ed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" name="Google Shape;183;g1215e8f66ed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215e8f66ed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" name="Google Shape;189;g1215e8f66ed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215e8f66ed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5" name="Google Shape;195;g1215e8f66ed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215e8f66ed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1" name="Google Shape;201;g1215e8f66ed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Our results prove that is is not feasible to detect black mat when a false positive red edge is present and that non the photosynthetic microbe, arthrobacter is generally the fastest to detect but the anoxygenic photosynthetic microbe, Ectothiorhodospira sp. str. BSL-9, is also relatively faster to detect with increasing cloud cover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15a92a215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" name="Google Shape;62;g1215a92a21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Currently, it is unknown if noise sources and observational techniques will allow future space telescopes to detect surface biosignatures present in the reflected light spectra of exoplanets.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Reflectance is dominating Dt not biosignatures so to isolate the biosignature we are going to create a spectrum that has those features not present in it to really focus on those signatures.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Going to test other extremophiles with non-photosynthetic pigments and without VRE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218fba8304_0_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g1218fba830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Reflectance is dominating Dt not biosignatures so to isolate the biosignature we are going to create a spectrum that has those features not present in it to really focus on those signatures.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Going to test other extremophiles with non-photosynthetic pigments and without VRE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218fba8304_0_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0" name="Google Shape;220;g1218fba8304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Reflectance is dominating Dt not biosignatures so to isolate the biosignature we are going to create a spectrum that has those features not present in it to really focus on those signatures.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Going to test other extremophiles with non-photosynthetic pigments and without VRE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7" name="Google Shape;227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215e8f66ed_0_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" name="Google Shape;71;g1215e8f66ed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They are features present in a reflected light spectrum that are created from living organisms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The Vegetation Red Edge (VRE) is a spectral feature produced by pigment absorptions in UV/ Vis and scattering in NIR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Pigment absorption features are caused by biological pigments such as chlorophyll a and b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237e317bae_0_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" name="Google Shape;78;g1237e317bae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And we want to quantify the distinguishability between the VRE and false positives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and isolate the detectability of photosynthetic and non photosynthetic pigments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" name="Google Shape;8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5275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3C4043"/>
              </a:buClr>
              <a:buSzPts val="1050"/>
              <a:buFont typeface="Roboto"/>
              <a:buAutoNum type="arabicPeriod"/>
            </a:pPr>
            <a:r>
              <a:rPr lang="en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To quantify our VRE surface biosignature we needed oxygenic photosynthetic communities so we chose orange and black microbial mats </a:t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527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050"/>
              <a:buFont typeface="Roboto"/>
              <a:buAutoNum type="alphaLcPeriod"/>
            </a:pPr>
            <a:r>
              <a:rPr lang="en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From the McMurdo dry valleys, cold rocky and water-limited environment that we could model on a habitable exoplanet</a:t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527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050"/>
              <a:buFont typeface="Roboto"/>
              <a:buAutoNum type="alphaLcPeriod"/>
            </a:pPr>
            <a:r>
              <a:rPr lang="en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They have prominent VRE features </a:t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52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050"/>
              <a:buFont typeface="Roboto"/>
              <a:buAutoNum type="arabicPeriod"/>
            </a:pPr>
            <a:r>
              <a:rPr lang="en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Then, we chose both an anoxygenic photosynthetic microbe and a nonphotosynthetic microbe to represent </a:t>
            </a:r>
            <a:r>
              <a:rPr lang="en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various pigment biosignatures</a:t>
            </a:r>
            <a:r>
              <a:rPr lang="en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we could detect.</a:t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527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050"/>
              <a:buFont typeface="Roboto"/>
              <a:buAutoNum type="alphaLcPeriod"/>
            </a:pPr>
            <a:r>
              <a:rPr lang="en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chosen from the cornell spectral biosignature database based on their unique spectral pigmentation</a:t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527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050"/>
              <a:buFont typeface="Roboto"/>
              <a:buAutoNum type="alphaLcPeriod"/>
            </a:pPr>
            <a:r>
              <a:rPr lang="en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Ectothiorhodospira is a purple sulfur bacterium found at Big Soda Lake to model an Archean Earth or early Mars planet </a:t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527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050"/>
              <a:buFont typeface="Roboto"/>
              <a:buAutoNum type="alphaLcPeriod"/>
            </a:pPr>
            <a:r>
              <a:rPr lang="en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Arthrobacter is a heterotroph found in the Atacama Desert in Chile to model a cold, arid, rocky, Earth and Mars-like world</a:t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r>
              <a:rPr lang="en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Source: http://biosignatures.astro.cornell.edu/</a:t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" name="Google Shape;9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100"/>
              <a:buNone/>
            </a:pPr>
            <a:r>
              <a:rPr lang="en"/>
              <a:t>To distinguish the detectability of surface biosignatures directly we first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237e317bae_0_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" name="Google Shape;103;g1237e317bae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It is unknown if noise sources and observational techniques will allow for the detection of surface biosignatures with the presence of false positives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It is known that iron oxide has a geological red edge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215e8f66ed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" name="Google Shape;112;g1215e8f66e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Explain how the iron oxide slope was averaged and used to scrub the VRE feature in our black mat spectrum 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215e8f66ed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1" name="Google Shape;121;g1215e8f66ed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The same process for orange mat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3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4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3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3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3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4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4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ggj8@nau.edu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13.png"/><Relationship Id="rId6" Type="http://schemas.openxmlformats.org/officeDocument/2006/relationships/image" Target="../media/image6.png"/><Relationship Id="rId7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jpg"/><Relationship Id="rId4" Type="http://schemas.openxmlformats.org/officeDocument/2006/relationships/hyperlink" Target="https://doi.org/10.5281/zenodo.3375103" TargetMode="External"/><Relationship Id="rId10" Type="http://schemas.openxmlformats.org/officeDocument/2006/relationships/hyperlink" Target="https://photolibrary.usap.gov/PhotoDetails.aspx?filename=dry-valleys-bacterial-mats.jpg" TargetMode="External"/><Relationship Id="rId9" Type="http://schemas.openxmlformats.org/officeDocument/2006/relationships/hyperlink" Target="https://doi.org/10.1089/ast.2014.1178" TargetMode="External"/><Relationship Id="rId5" Type="http://schemas.openxmlformats.org/officeDocument/2006/relationships/hyperlink" Target="https://doi.org/10.1029/95je03567" TargetMode="External"/><Relationship Id="rId6" Type="http://schemas.openxmlformats.org/officeDocument/2006/relationships/hyperlink" Target="https://www.nasa.gov/feature/jpl/20-intriguing-exoplanets" TargetMode="External"/><Relationship Id="rId7" Type="http://schemas.openxmlformats.org/officeDocument/2006/relationships/hyperlink" Target="https://doi.org/10.1089/ast.2017.1798" TargetMode="External"/><Relationship Id="rId8" Type="http://schemas.openxmlformats.org/officeDocument/2006/relationships/hyperlink" Target="https://doi.org/10.1088/1538-3873/128/960/025003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31.png"/><Relationship Id="rId5" Type="http://schemas.openxmlformats.org/officeDocument/2006/relationships/image" Target="../media/image3.png"/><Relationship Id="rId6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>
            <p:ph type="ctrTitle"/>
          </p:nvPr>
        </p:nvSpPr>
        <p:spPr>
          <a:xfrm>
            <a:off x="311708" y="6683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Detectability of Surface Biosignatures for Directly Imaged Exoplanets</a:t>
            </a:r>
            <a:endParaRPr/>
          </a:p>
        </p:txBody>
      </p:sp>
      <p:sp>
        <p:nvSpPr>
          <p:cNvPr id="55" name="Google Shape;55;p1"/>
          <p:cNvSpPr txBox="1"/>
          <p:nvPr>
            <p:ph idx="1" type="subTitle"/>
          </p:nvPr>
        </p:nvSpPr>
        <p:spPr>
          <a:xfrm>
            <a:off x="2123100" y="2834200"/>
            <a:ext cx="5354100" cy="22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2330"/>
              <a:t>Gabrielle Jones, Schuyler Borges, Tyler Robinson</a:t>
            </a:r>
            <a:endParaRPr sz="2330"/>
          </a:p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572" u="sng">
                <a:solidFill>
                  <a:schemeClr val="hlink"/>
                </a:solidFill>
                <a:hlinkClick r:id="rId3"/>
              </a:rPr>
              <a:t>ggj8@nau.edu</a:t>
            </a:r>
            <a:r>
              <a:rPr lang="en" sz="1572"/>
              <a:t> </a:t>
            </a:r>
            <a:endParaRPr sz="1572"/>
          </a:p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572"/>
              <a:t>Department of Astronomy and Planetary Science, Northern Arizona University</a:t>
            </a:r>
            <a:endParaRPr sz="1572"/>
          </a:p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sz="1490"/>
          </a:p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864"/>
              <a:t>NASA Space Grant Presentation</a:t>
            </a:r>
            <a:r>
              <a:rPr lang="en" sz="1864"/>
              <a:t> 202</a:t>
            </a:r>
            <a:r>
              <a:rPr lang="en" sz="1864"/>
              <a:t>2</a:t>
            </a:r>
            <a:endParaRPr sz="1864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sz="177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sz="2260"/>
          </a:p>
        </p:txBody>
      </p:sp>
      <p:pic>
        <p:nvPicPr>
          <p:cNvPr id="56" name="Google Shape;56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7750" y="3040769"/>
            <a:ext cx="1798375" cy="1912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AU_Acronym_primary-281_3514 (1).png" id="57" name="Google Shape;57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11558" y="4072543"/>
            <a:ext cx="1239805" cy="880262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58" name="Google Shape;58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1"/>
            <a:ext cx="1113585" cy="1726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"/>
          <p:cNvPicPr preferRelativeResize="0"/>
          <p:nvPr/>
        </p:nvPicPr>
        <p:blipFill rotWithShape="1">
          <a:blip r:embed="rId7">
            <a:alphaModFix/>
          </a:blip>
          <a:srcRect b="5195" l="0" r="0" t="0"/>
          <a:stretch/>
        </p:blipFill>
        <p:spPr>
          <a:xfrm>
            <a:off x="7677553" y="94597"/>
            <a:ext cx="1429322" cy="1150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215e8f66ed_0_59"/>
          <p:cNvSpPr/>
          <p:nvPr/>
        </p:nvSpPr>
        <p:spPr>
          <a:xfrm>
            <a:off x="1502775" y="2110100"/>
            <a:ext cx="173400" cy="736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g1215e8f66ed_0_59"/>
          <p:cNvSpPr/>
          <p:nvPr/>
        </p:nvSpPr>
        <p:spPr>
          <a:xfrm>
            <a:off x="1502775" y="2110100"/>
            <a:ext cx="173400" cy="736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g1215e8f66ed_0_59"/>
          <p:cNvSpPr/>
          <p:nvPr/>
        </p:nvSpPr>
        <p:spPr>
          <a:xfrm>
            <a:off x="2907400" y="8475"/>
            <a:ext cx="954900" cy="99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g1215e8f66ed_0_59"/>
          <p:cNvSpPr/>
          <p:nvPr/>
        </p:nvSpPr>
        <p:spPr>
          <a:xfrm>
            <a:off x="5893600" y="8475"/>
            <a:ext cx="1057200" cy="99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g1215e8f66ed_0_59"/>
          <p:cNvSpPr/>
          <p:nvPr/>
        </p:nvSpPr>
        <p:spPr>
          <a:xfrm>
            <a:off x="2907400" y="2406950"/>
            <a:ext cx="857400" cy="143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g1215e8f66ed_0_59"/>
          <p:cNvSpPr/>
          <p:nvPr/>
        </p:nvSpPr>
        <p:spPr>
          <a:xfrm>
            <a:off x="5593900" y="2406950"/>
            <a:ext cx="1676400" cy="143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1215e8f66ed_0_59"/>
          <p:cNvSpPr/>
          <p:nvPr/>
        </p:nvSpPr>
        <p:spPr>
          <a:xfrm>
            <a:off x="803275" y="2063750"/>
            <a:ext cx="173400" cy="781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g1215e8f66ed_0_59"/>
          <p:cNvSpPr/>
          <p:nvPr/>
        </p:nvSpPr>
        <p:spPr>
          <a:xfrm>
            <a:off x="4259075" y="4905075"/>
            <a:ext cx="1019100" cy="209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" name="Google Shape;140;g1215e8f66ed_0_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8310" y="91000"/>
            <a:ext cx="7227376" cy="496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6"/>
          <p:cNvSpPr txBox="1"/>
          <p:nvPr>
            <p:ph idx="1" type="body"/>
          </p:nvPr>
        </p:nvSpPr>
        <p:spPr>
          <a:xfrm>
            <a:off x="296850" y="789125"/>
            <a:ext cx="8459400" cy="17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AutoNum type="arabicParenR"/>
            </a:pPr>
            <a:r>
              <a:t/>
            </a:r>
            <a:endParaRPr sz="2700">
              <a:solidFill>
                <a:schemeClr val="lt1"/>
              </a:solidFill>
            </a:endParaRPr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AutoNum type="arabicParenR"/>
            </a:pPr>
            <a:r>
              <a:rPr lang="en" sz="2700"/>
              <a:t>Run spectra through </a:t>
            </a:r>
            <a:r>
              <a:rPr b="1" lang="en" sz="2700"/>
              <a:t>SMART</a:t>
            </a:r>
            <a:r>
              <a:rPr lang="en" sz="2700"/>
              <a:t> (Meadows et al. 1996) with clear and cloudy skies to produce top of the atmosphere radiance</a:t>
            </a:r>
            <a:endParaRPr sz="27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700"/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AutoNum type="arabicParenR"/>
            </a:pPr>
            <a:r>
              <a:rPr lang="en" sz="2700"/>
              <a:t>Mix our SMART spectra to produce cloud coverage percentages of 25%, 50% and 75%</a:t>
            </a:r>
            <a:endParaRPr sz="27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7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7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700"/>
          </a:p>
        </p:txBody>
      </p:sp>
      <p:pic>
        <p:nvPicPr>
          <p:cNvPr id="146" name="Google Shape;146;p16"/>
          <p:cNvPicPr preferRelativeResize="0"/>
          <p:nvPr/>
        </p:nvPicPr>
        <p:blipFill rotWithShape="1">
          <a:blip r:embed="rId3">
            <a:alphaModFix/>
          </a:blip>
          <a:srcRect b="45176" l="-30" r="30" t="38077"/>
          <a:stretch/>
        </p:blipFill>
        <p:spPr>
          <a:xfrm>
            <a:off x="-2375" y="0"/>
            <a:ext cx="9144000" cy="94152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6"/>
          <p:cNvSpPr txBox="1"/>
          <p:nvPr>
            <p:ph type="title"/>
          </p:nvPr>
        </p:nvSpPr>
        <p:spPr>
          <a:xfrm>
            <a:off x="311700" y="184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2920">
                <a:solidFill>
                  <a:schemeClr val="lt1"/>
                </a:solidFill>
              </a:rPr>
              <a:t>Methods</a:t>
            </a:r>
            <a:endParaRPr b="1" sz="292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92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g1215e8f66ed_0_94"/>
          <p:cNvPicPr preferRelativeResize="0"/>
          <p:nvPr/>
        </p:nvPicPr>
        <p:blipFill rotWithShape="1">
          <a:blip r:embed="rId3">
            <a:alphaModFix/>
          </a:blip>
          <a:srcRect b="10118" l="9575" r="7519" t="9320"/>
          <a:stretch/>
        </p:blipFill>
        <p:spPr>
          <a:xfrm>
            <a:off x="578775" y="77600"/>
            <a:ext cx="4052876" cy="4922348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g1215e8f66ed_0_94"/>
          <p:cNvSpPr txBox="1"/>
          <p:nvPr/>
        </p:nvSpPr>
        <p:spPr>
          <a:xfrm>
            <a:off x="1981200" y="-69375"/>
            <a:ext cx="1314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Black Microbial Mat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g1215e8f66ed_0_94"/>
          <p:cNvSpPr txBox="1"/>
          <p:nvPr/>
        </p:nvSpPr>
        <p:spPr>
          <a:xfrm>
            <a:off x="6090588" y="-69375"/>
            <a:ext cx="1425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Orange Microbial Mat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g1215e8f66ed_0_94"/>
          <p:cNvSpPr txBox="1"/>
          <p:nvPr/>
        </p:nvSpPr>
        <p:spPr>
          <a:xfrm>
            <a:off x="4142875" y="4881775"/>
            <a:ext cx="1279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Wavelength (um)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g1215e8f66ed_0_94"/>
          <p:cNvSpPr txBox="1"/>
          <p:nvPr/>
        </p:nvSpPr>
        <p:spPr>
          <a:xfrm rot="-5400000">
            <a:off x="61350" y="2402400"/>
            <a:ext cx="800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Reflectivity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g1215e8f66ed_0_94"/>
          <p:cNvPicPr preferRelativeResize="0"/>
          <p:nvPr/>
        </p:nvPicPr>
        <p:blipFill rotWithShape="1">
          <a:blip r:embed="rId4">
            <a:alphaModFix/>
          </a:blip>
          <a:srcRect b="9979" l="9324" r="8153" t="10115"/>
          <a:stretch/>
        </p:blipFill>
        <p:spPr>
          <a:xfrm>
            <a:off x="4690225" y="154700"/>
            <a:ext cx="4003423" cy="4845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g1215e8f66ed_0_101"/>
          <p:cNvPicPr preferRelativeResize="0"/>
          <p:nvPr/>
        </p:nvPicPr>
        <p:blipFill rotWithShape="1">
          <a:blip r:embed="rId3">
            <a:alphaModFix/>
          </a:blip>
          <a:srcRect b="9766" l="9728" r="8243" t="9782"/>
          <a:stretch/>
        </p:blipFill>
        <p:spPr>
          <a:xfrm>
            <a:off x="4772075" y="109288"/>
            <a:ext cx="4017424" cy="4924926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g1215e8f66ed_0_101"/>
          <p:cNvSpPr txBox="1"/>
          <p:nvPr/>
        </p:nvSpPr>
        <p:spPr>
          <a:xfrm>
            <a:off x="4142875" y="4881775"/>
            <a:ext cx="1279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Wavelength (um)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g1215e8f66ed_0_101"/>
          <p:cNvSpPr txBox="1"/>
          <p:nvPr/>
        </p:nvSpPr>
        <p:spPr>
          <a:xfrm rot="-5400000">
            <a:off x="137550" y="2402400"/>
            <a:ext cx="800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Reflectivity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g1215e8f66ed_0_101"/>
          <p:cNvSpPr txBox="1"/>
          <p:nvPr/>
        </p:nvSpPr>
        <p:spPr>
          <a:xfrm>
            <a:off x="5869725" y="-76200"/>
            <a:ext cx="2112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Ectothiorhodospira sp. Str. BSL-9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g1215e8f66ed_0_101"/>
          <p:cNvSpPr txBox="1"/>
          <p:nvPr/>
        </p:nvSpPr>
        <p:spPr>
          <a:xfrm>
            <a:off x="2122863" y="-76200"/>
            <a:ext cx="111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Arthrobacter sp.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" name="Google Shape;167;g1215e8f66ed_0_101"/>
          <p:cNvPicPr preferRelativeResize="0"/>
          <p:nvPr/>
        </p:nvPicPr>
        <p:blipFill rotWithShape="1">
          <a:blip r:embed="rId4">
            <a:alphaModFix/>
          </a:blip>
          <a:srcRect b="9769" l="9733" r="7920" t="10415"/>
          <a:stretch/>
        </p:blipFill>
        <p:spPr>
          <a:xfrm>
            <a:off x="640275" y="166909"/>
            <a:ext cx="4017424" cy="48673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9"/>
          <p:cNvSpPr txBox="1"/>
          <p:nvPr>
            <p:ph idx="1" type="body"/>
          </p:nvPr>
        </p:nvSpPr>
        <p:spPr>
          <a:xfrm>
            <a:off x="387900" y="32000"/>
            <a:ext cx="8328900" cy="17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AutoNum type="arabicParenR"/>
            </a:pPr>
            <a:r>
              <a:rPr lang="en" sz="2400">
                <a:solidFill>
                  <a:schemeClr val="lt1"/>
                </a:solidFill>
              </a:rPr>
              <a:t> </a:t>
            </a:r>
            <a:endParaRPr sz="2400">
              <a:solidFill>
                <a:schemeClr val="lt1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AutoNum type="arabicParenR"/>
            </a:pPr>
            <a:r>
              <a:rPr lang="en" sz="2400">
                <a:solidFill>
                  <a:schemeClr val="lt1"/>
                </a:solidFill>
              </a:rPr>
              <a:t> </a:t>
            </a:r>
            <a:endParaRPr sz="2400">
              <a:solidFill>
                <a:schemeClr val="lt1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AutoNum type="arabicParenR"/>
            </a:pPr>
            <a:r>
              <a:t/>
            </a:r>
            <a:endParaRPr sz="2400">
              <a:solidFill>
                <a:schemeClr val="lt1"/>
              </a:solidFill>
            </a:endParaRPr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AutoNum type="arabicParenR"/>
            </a:pPr>
            <a:r>
              <a:rPr lang="en" sz="2700"/>
              <a:t>Run radiance spectra through our LUVOIR </a:t>
            </a:r>
            <a:r>
              <a:rPr b="1" lang="en" sz="2700"/>
              <a:t>noise model</a:t>
            </a:r>
            <a:r>
              <a:rPr lang="en" sz="2700"/>
              <a:t> (Lustig-Yaeger et al. 2020 &amp; Robinson et al. 2016) to compute detection times for each spectra</a:t>
            </a:r>
            <a:endParaRPr sz="27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/>
          </a:p>
        </p:txBody>
      </p:sp>
      <p:pic>
        <p:nvPicPr>
          <p:cNvPr id="173" name="Google Shape;173;p19"/>
          <p:cNvPicPr preferRelativeResize="0"/>
          <p:nvPr/>
        </p:nvPicPr>
        <p:blipFill rotWithShape="1">
          <a:blip r:embed="rId3">
            <a:alphaModFix/>
          </a:blip>
          <a:srcRect b="45176" l="-30" r="30" t="38077"/>
          <a:stretch/>
        </p:blipFill>
        <p:spPr>
          <a:xfrm>
            <a:off x="-2375" y="0"/>
            <a:ext cx="9144000" cy="94152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9"/>
          <p:cNvSpPr txBox="1"/>
          <p:nvPr>
            <p:ph type="title"/>
          </p:nvPr>
        </p:nvSpPr>
        <p:spPr>
          <a:xfrm>
            <a:off x="311700" y="184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2920">
                <a:solidFill>
                  <a:schemeClr val="lt1"/>
                </a:solidFill>
              </a:rPr>
              <a:t>Methods</a:t>
            </a:r>
            <a:endParaRPr b="1" sz="292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92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9" name="Google Shape;179;g1215e8f66ed_0_110"/>
          <p:cNvGraphicFramePr/>
          <p:nvPr/>
        </p:nvGraphicFramePr>
        <p:xfrm>
          <a:off x="311700" y="1088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{613890A1-9827-4E82-BF2F-1BA7FD938A13}</a:tableStyleId>
              </a:tblPr>
              <a:tblGrid>
                <a:gridCol w="1159925"/>
                <a:gridCol w="1302775"/>
              </a:tblGrid>
              <a:tr h="593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Cloud %</a:t>
                      </a:r>
                      <a:endParaRPr sz="2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Dt (hr)</a:t>
                      </a:r>
                      <a:endParaRPr sz="2000" u="none" cap="none" strike="noStrike"/>
                    </a:p>
                  </a:txBody>
                  <a:tcPr marT="91425" marB="91425" marR="91425" marL="91425"/>
                </a:tc>
              </a:tr>
              <a:tr h="593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0%</a:t>
                      </a:r>
                      <a:endParaRPr sz="2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3.81e+6</a:t>
                      </a:r>
                      <a:endParaRPr sz="2000" u="none" cap="none" strike="noStrike"/>
                    </a:p>
                  </a:txBody>
                  <a:tcPr marT="91425" marB="91425" marR="91425" marL="91425"/>
                </a:tc>
              </a:tr>
              <a:tr h="593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25%</a:t>
                      </a:r>
                      <a:endParaRPr sz="2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1.82e+6</a:t>
                      </a:r>
                      <a:endParaRPr sz="2000" u="none" cap="none" strike="noStrike"/>
                    </a:p>
                  </a:txBody>
                  <a:tcPr marT="91425" marB="91425" marR="91425" marL="91425"/>
                </a:tc>
              </a:tr>
              <a:tr h="593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50%</a:t>
                      </a:r>
                      <a:endParaRPr sz="2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1.99e+6</a:t>
                      </a:r>
                      <a:endParaRPr sz="2000" u="none" cap="none" strike="noStrike"/>
                    </a:p>
                  </a:txBody>
                  <a:tcPr marT="91425" marB="91425" marR="91425" marL="91425"/>
                </a:tc>
              </a:tr>
              <a:tr h="593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75%</a:t>
                      </a:r>
                      <a:endParaRPr sz="2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4.12e+6</a:t>
                      </a:r>
                      <a:endParaRPr sz="20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80" name="Google Shape;180;g1215e8f66ed_0_110"/>
          <p:cNvPicPr preferRelativeResize="0"/>
          <p:nvPr/>
        </p:nvPicPr>
        <p:blipFill rotWithShape="1">
          <a:blip r:embed="rId3">
            <a:alphaModFix/>
          </a:blip>
          <a:srcRect b="0" l="3458" r="6466" t="0"/>
          <a:stretch/>
        </p:blipFill>
        <p:spPr>
          <a:xfrm>
            <a:off x="2885975" y="301925"/>
            <a:ext cx="6134999" cy="4539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5" name="Google Shape;185;g1215e8f66ed_0_116"/>
          <p:cNvGraphicFramePr/>
          <p:nvPr/>
        </p:nvGraphicFramePr>
        <p:xfrm>
          <a:off x="311700" y="1088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{613890A1-9827-4E82-BF2F-1BA7FD938A13}</a:tableStyleId>
              </a:tblPr>
              <a:tblGrid>
                <a:gridCol w="1159925"/>
                <a:gridCol w="1302775"/>
              </a:tblGrid>
              <a:tr h="593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Cloud %</a:t>
                      </a:r>
                      <a:endParaRPr sz="2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Dt (hr)</a:t>
                      </a:r>
                      <a:endParaRPr sz="2000" u="none" cap="none" strike="noStrike"/>
                    </a:p>
                  </a:txBody>
                  <a:tcPr marT="91425" marB="91425" marR="91425" marL="91425"/>
                </a:tc>
              </a:tr>
              <a:tr h="593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0%</a:t>
                      </a:r>
                      <a:endParaRPr sz="2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337.377</a:t>
                      </a:r>
                      <a:endParaRPr sz="2000" u="none" cap="none" strike="noStrike"/>
                    </a:p>
                  </a:txBody>
                  <a:tcPr marT="91425" marB="91425" marR="91425" marL="91425"/>
                </a:tc>
              </a:tr>
              <a:tr h="593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25%</a:t>
                      </a:r>
                      <a:endParaRPr sz="2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318.646</a:t>
                      </a:r>
                      <a:endParaRPr sz="2000" u="none" cap="none" strike="noStrike"/>
                    </a:p>
                  </a:txBody>
                  <a:tcPr marT="91425" marB="91425" marR="91425" marL="91425"/>
                </a:tc>
              </a:tr>
              <a:tr h="593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50%</a:t>
                      </a:r>
                      <a:endParaRPr sz="2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374.702</a:t>
                      </a:r>
                      <a:endParaRPr sz="2000" u="none" cap="none" strike="noStrike"/>
                    </a:p>
                  </a:txBody>
                  <a:tcPr marT="91425" marB="91425" marR="91425" marL="91425"/>
                </a:tc>
              </a:tr>
              <a:tr h="593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75%</a:t>
                      </a:r>
                      <a:endParaRPr sz="2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587.844</a:t>
                      </a:r>
                      <a:endParaRPr sz="20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86" name="Google Shape;186;g1215e8f66ed_0_116"/>
          <p:cNvPicPr preferRelativeResize="0"/>
          <p:nvPr/>
        </p:nvPicPr>
        <p:blipFill rotWithShape="1">
          <a:blip r:embed="rId3">
            <a:alphaModFix/>
          </a:blip>
          <a:srcRect b="0" l="3440" r="6248" t="0"/>
          <a:stretch/>
        </p:blipFill>
        <p:spPr>
          <a:xfrm>
            <a:off x="2887775" y="324075"/>
            <a:ext cx="6091177" cy="4495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1" name="Google Shape;191;g1215e8f66ed_0_123"/>
          <p:cNvGraphicFramePr/>
          <p:nvPr/>
        </p:nvGraphicFramePr>
        <p:xfrm>
          <a:off x="311700" y="1088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{613890A1-9827-4E82-BF2F-1BA7FD938A13}</a:tableStyleId>
              </a:tblPr>
              <a:tblGrid>
                <a:gridCol w="1159925"/>
                <a:gridCol w="1302775"/>
              </a:tblGrid>
              <a:tr h="593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Cloud %</a:t>
                      </a:r>
                      <a:endParaRPr sz="2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Dt (hr)</a:t>
                      </a:r>
                      <a:endParaRPr sz="2000" u="none" cap="none" strike="noStrike"/>
                    </a:p>
                  </a:txBody>
                  <a:tcPr marT="91425" marB="91425" marR="91425" marL="91425"/>
                </a:tc>
              </a:tr>
              <a:tr h="593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0%</a:t>
                      </a:r>
                      <a:endParaRPr sz="2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330.759</a:t>
                      </a:r>
                      <a:endParaRPr sz="2000" u="none" cap="none" strike="noStrike"/>
                    </a:p>
                  </a:txBody>
                  <a:tcPr marT="91425" marB="91425" marR="91425" marL="91425"/>
                </a:tc>
              </a:tr>
              <a:tr h="593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25%</a:t>
                      </a:r>
                      <a:endParaRPr sz="2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108.267</a:t>
                      </a:r>
                      <a:endParaRPr sz="2000" u="none" cap="none" strike="noStrike"/>
                    </a:p>
                  </a:txBody>
                  <a:tcPr marT="91425" marB="91425" marR="91425" marL="91425"/>
                </a:tc>
              </a:tr>
              <a:tr h="593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50%</a:t>
                      </a:r>
                      <a:endParaRPr sz="2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84.2454</a:t>
                      </a:r>
                      <a:endParaRPr sz="2000" u="none" cap="none" strike="noStrike"/>
                    </a:p>
                  </a:txBody>
                  <a:tcPr marT="91425" marB="91425" marR="91425" marL="91425"/>
                </a:tc>
              </a:tr>
              <a:tr h="593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75%</a:t>
                      </a:r>
                      <a:endParaRPr sz="2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110.921</a:t>
                      </a:r>
                      <a:endParaRPr sz="20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92" name="Google Shape;192;g1215e8f66ed_0_123"/>
          <p:cNvPicPr preferRelativeResize="0"/>
          <p:nvPr/>
        </p:nvPicPr>
        <p:blipFill rotWithShape="1">
          <a:blip r:embed="rId3">
            <a:alphaModFix/>
          </a:blip>
          <a:srcRect b="0" l="4163" r="6110" t="0"/>
          <a:stretch/>
        </p:blipFill>
        <p:spPr>
          <a:xfrm>
            <a:off x="2937375" y="316050"/>
            <a:ext cx="6073052" cy="451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7" name="Google Shape;197;g1215e8f66ed_0_130"/>
          <p:cNvGraphicFramePr/>
          <p:nvPr/>
        </p:nvGraphicFramePr>
        <p:xfrm>
          <a:off x="311700" y="1088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{613890A1-9827-4E82-BF2F-1BA7FD938A13}</a:tableStyleId>
              </a:tblPr>
              <a:tblGrid>
                <a:gridCol w="1159925"/>
                <a:gridCol w="1302775"/>
              </a:tblGrid>
              <a:tr h="593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Cloud %</a:t>
                      </a:r>
                      <a:endParaRPr sz="2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Dt (hr)</a:t>
                      </a:r>
                      <a:endParaRPr sz="2000" u="none" cap="none" strike="noStrike"/>
                    </a:p>
                  </a:txBody>
                  <a:tcPr marT="91425" marB="91425" marR="91425" marL="91425"/>
                </a:tc>
              </a:tr>
              <a:tr h="593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0%</a:t>
                      </a:r>
                      <a:endParaRPr sz="2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84.5114</a:t>
                      </a:r>
                      <a:endParaRPr sz="2000" u="none" cap="none" strike="noStrike"/>
                    </a:p>
                  </a:txBody>
                  <a:tcPr marT="91425" marB="91425" marR="91425" marL="91425"/>
                </a:tc>
              </a:tr>
              <a:tr h="593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25%</a:t>
                      </a:r>
                      <a:endParaRPr sz="2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85.5114</a:t>
                      </a:r>
                      <a:endParaRPr sz="2000" u="none" cap="none" strike="noStrike"/>
                    </a:p>
                  </a:txBody>
                  <a:tcPr marT="91425" marB="91425" marR="91425" marL="91425"/>
                </a:tc>
              </a:tr>
              <a:tr h="593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50%</a:t>
                      </a:r>
                      <a:endParaRPr sz="2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106.501</a:t>
                      </a:r>
                      <a:endParaRPr sz="2000" u="none" cap="none" strike="noStrike"/>
                    </a:p>
                  </a:txBody>
                  <a:tcPr marT="91425" marB="91425" marR="91425" marL="91425"/>
                </a:tc>
              </a:tr>
              <a:tr h="593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75%</a:t>
                      </a:r>
                      <a:endParaRPr sz="2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/>
                        <a:t>173.074</a:t>
                      </a:r>
                      <a:endParaRPr sz="20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98" name="Google Shape;198;g1215e8f66ed_0_130"/>
          <p:cNvPicPr preferRelativeResize="0"/>
          <p:nvPr/>
        </p:nvPicPr>
        <p:blipFill rotWithShape="1">
          <a:blip r:embed="rId3">
            <a:alphaModFix/>
          </a:blip>
          <a:srcRect b="0" l="3991" r="6706" t="0"/>
          <a:stretch/>
        </p:blipFill>
        <p:spPr>
          <a:xfrm>
            <a:off x="2924975" y="316100"/>
            <a:ext cx="6035876" cy="4505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g1215e8f66ed_0_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1900" y="425838"/>
            <a:ext cx="5980200" cy="429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215a92a215_0_0"/>
          <p:cNvSpPr txBox="1"/>
          <p:nvPr/>
        </p:nvSpPr>
        <p:spPr>
          <a:xfrm>
            <a:off x="234025" y="3774025"/>
            <a:ext cx="8671200" cy="10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000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Arial"/>
              <a:buChar char="★"/>
            </a:pPr>
            <a:r>
              <a:rPr b="0" i="0" lang="en" sz="2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Unknown if future telescopes can </a:t>
            </a:r>
            <a:r>
              <a:rPr b="1" i="0" lang="en" sz="2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detect surface biosignatures</a:t>
            </a:r>
            <a:endParaRPr b="1" i="0" sz="2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" name="Google Shape;65;g1215a92a215_0_0"/>
          <p:cNvPicPr preferRelativeResize="0"/>
          <p:nvPr/>
        </p:nvPicPr>
        <p:blipFill rotWithShape="1">
          <a:blip r:embed="rId3">
            <a:alphaModFix/>
          </a:blip>
          <a:srcRect b="45931" l="0" r="0" t="37323"/>
          <a:stretch/>
        </p:blipFill>
        <p:spPr>
          <a:xfrm>
            <a:off x="-2375" y="0"/>
            <a:ext cx="9144000" cy="94152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g1215a92a215_0_0"/>
          <p:cNvSpPr txBox="1"/>
          <p:nvPr>
            <p:ph type="title"/>
          </p:nvPr>
        </p:nvSpPr>
        <p:spPr>
          <a:xfrm>
            <a:off x="311700" y="18441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020">
                <a:solidFill>
                  <a:schemeClr val="lt1"/>
                </a:solidFill>
              </a:rPr>
              <a:t>Knowledge Gaps</a:t>
            </a:r>
            <a:endParaRPr b="1" sz="3020">
              <a:solidFill>
                <a:schemeClr val="lt1"/>
              </a:solidFill>
            </a:endParaRPr>
          </a:p>
        </p:txBody>
      </p:sp>
      <p:pic>
        <p:nvPicPr>
          <p:cNvPr id="67" name="Google Shape;67;g1215a92a215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62575" y="1119413"/>
            <a:ext cx="5014089" cy="2476737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g1215a92a215_0_0"/>
          <p:cNvSpPr txBox="1"/>
          <p:nvPr/>
        </p:nvSpPr>
        <p:spPr>
          <a:xfrm>
            <a:off x="5927600" y="3519950"/>
            <a:ext cx="1425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(Source: NASA)</a:t>
            </a:r>
            <a:endParaRPr b="1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0"/>
          <p:cNvSpPr txBox="1"/>
          <p:nvPr>
            <p:ph type="title"/>
          </p:nvPr>
        </p:nvSpPr>
        <p:spPr>
          <a:xfrm>
            <a:off x="311700" y="184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2820" u="sng">
                <a:solidFill>
                  <a:schemeClr val="lt1"/>
                </a:solidFill>
              </a:rPr>
              <a:t>Why is this important?</a:t>
            </a:r>
            <a:endParaRPr b="1" sz="2820" u="sng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820">
              <a:solidFill>
                <a:schemeClr val="lt1"/>
              </a:solidFill>
            </a:endParaRPr>
          </a:p>
        </p:txBody>
      </p:sp>
      <p:sp>
        <p:nvSpPr>
          <p:cNvPr id="209" name="Google Shape;209;p30"/>
          <p:cNvSpPr txBox="1"/>
          <p:nvPr>
            <p:ph idx="1" type="body"/>
          </p:nvPr>
        </p:nvSpPr>
        <p:spPr>
          <a:xfrm>
            <a:off x="230300" y="738375"/>
            <a:ext cx="3746400" cy="23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★"/>
            </a:pPr>
            <a:r>
              <a:rPr b="1" lang="en" sz="2400">
                <a:solidFill>
                  <a:schemeClr val="lt1"/>
                </a:solidFill>
              </a:rPr>
              <a:t>Combining telescope noise models with models of habitable worlds can aid in our understanding of detecting surface biosignatures on exoplanets</a:t>
            </a:r>
            <a:endParaRPr b="1" sz="24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/>
          </a:p>
        </p:txBody>
      </p:sp>
      <p:sp>
        <p:nvSpPr>
          <p:cNvPr id="210" name="Google Shape;210;p30"/>
          <p:cNvSpPr txBox="1"/>
          <p:nvPr/>
        </p:nvSpPr>
        <p:spPr>
          <a:xfrm>
            <a:off x="31300" y="4789500"/>
            <a:ext cx="2379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Source: NASA JPL, 2015</a:t>
            </a:r>
            <a:endParaRPr b="0" i="0" sz="1100" u="none" cap="none" strike="noStrik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218fba8304_0_5"/>
          <p:cNvSpPr txBox="1"/>
          <p:nvPr>
            <p:ph type="title"/>
          </p:nvPr>
        </p:nvSpPr>
        <p:spPr>
          <a:xfrm>
            <a:off x="311700" y="184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2820" u="sng">
                <a:solidFill>
                  <a:schemeClr val="lt1"/>
                </a:solidFill>
              </a:rPr>
              <a:t>Why is this important?</a:t>
            </a:r>
            <a:endParaRPr b="1" sz="2820" u="sng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820">
              <a:solidFill>
                <a:schemeClr val="lt1"/>
              </a:solidFill>
            </a:endParaRPr>
          </a:p>
        </p:txBody>
      </p:sp>
      <p:sp>
        <p:nvSpPr>
          <p:cNvPr id="216" name="Google Shape;216;g1218fba8304_0_5"/>
          <p:cNvSpPr txBox="1"/>
          <p:nvPr>
            <p:ph idx="1" type="body"/>
          </p:nvPr>
        </p:nvSpPr>
        <p:spPr>
          <a:xfrm>
            <a:off x="230300" y="738375"/>
            <a:ext cx="3746400" cy="23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★"/>
            </a:pPr>
            <a:r>
              <a:rPr b="1" lang="en" sz="2400">
                <a:solidFill>
                  <a:schemeClr val="lt1"/>
                </a:solidFill>
              </a:rPr>
              <a:t>A false positive biosignature influences the detectability of the surface biosignature</a:t>
            </a:r>
            <a:endParaRPr b="1" sz="24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/>
          </a:p>
        </p:txBody>
      </p:sp>
      <p:sp>
        <p:nvSpPr>
          <p:cNvPr id="217" name="Google Shape;217;g1218fba8304_0_5"/>
          <p:cNvSpPr txBox="1"/>
          <p:nvPr/>
        </p:nvSpPr>
        <p:spPr>
          <a:xfrm>
            <a:off x="31300" y="4789500"/>
            <a:ext cx="2379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Source: NASA JPL, 2015</a:t>
            </a:r>
            <a:endParaRPr b="0" i="0" sz="1100" u="none" cap="none" strike="noStrik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218fba8304_0_12"/>
          <p:cNvSpPr txBox="1"/>
          <p:nvPr>
            <p:ph type="title"/>
          </p:nvPr>
        </p:nvSpPr>
        <p:spPr>
          <a:xfrm>
            <a:off x="311700" y="184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2820" u="sng">
                <a:solidFill>
                  <a:schemeClr val="lt1"/>
                </a:solidFill>
              </a:rPr>
              <a:t>Why is this important?</a:t>
            </a:r>
            <a:endParaRPr b="1" sz="2820" u="sng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820">
              <a:solidFill>
                <a:schemeClr val="lt1"/>
              </a:solidFill>
            </a:endParaRPr>
          </a:p>
        </p:txBody>
      </p:sp>
      <p:sp>
        <p:nvSpPr>
          <p:cNvPr id="223" name="Google Shape;223;g1218fba8304_0_12"/>
          <p:cNvSpPr txBox="1"/>
          <p:nvPr>
            <p:ph idx="1" type="body"/>
          </p:nvPr>
        </p:nvSpPr>
        <p:spPr>
          <a:xfrm>
            <a:off x="230300" y="738375"/>
            <a:ext cx="3867300" cy="23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★"/>
            </a:pPr>
            <a:r>
              <a:rPr b="1" lang="en" sz="2400">
                <a:solidFill>
                  <a:schemeClr val="lt1"/>
                </a:solidFill>
              </a:rPr>
              <a:t>Nonphotosynthetic and anoxygenic photosynthetic biosignatures were the quickest to detect</a:t>
            </a:r>
            <a:endParaRPr sz="2400"/>
          </a:p>
        </p:txBody>
      </p:sp>
      <p:sp>
        <p:nvSpPr>
          <p:cNvPr id="224" name="Google Shape;224;g1218fba8304_0_12"/>
          <p:cNvSpPr txBox="1"/>
          <p:nvPr/>
        </p:nvSpPr>
        <p:spPr>
          <a:xfrm>
            <a:off x="31300" y="4789500"/>
            <a:ext cx="2379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Source: NASA JPL, 2015</a:t>
            </a:r>
            <a:endParaRPr b="0" i="0" sz="1100" u="none" cap="none" strike="noStrik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2"/>
          <p:cNvSpPr txBox="1"/>
          <p:nvPr>
            <p:ph type="title"/>
          </p:nvPr>
        </p:nvSpPr>
        <p:spPr>
          <a:xfrm>
            <a:off x="3677850" y="687700"/>
            <a:ext cx="178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chemeClr val="lt1"/>
                </a:solidFill>
              </a:rPr>
              <a:t>Thank you!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30" name="Google Shape;230;p32"/>
          <p:cNvSpPr/>
          <p:nvPr/>
        </p:nvSpPr>
        <p:spPr>
          <a:xfrm>
            <a:off x="159300" y="2112273"/>
            <a:ext cx="8832300" cy="2808070"/>
          </a:xfrm>
          <a:prstGeom prst="rect">
            <a:avLst/>
          </a:prstGeom>
          <a:solidFill>
            <a:schemeClr val="dk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32"/>
          <p:cNvSpPr txBox="1"/>
          <p:nvPr>
            <p:ph idx="1" type="body"/>
          </p:nvPr>
        </p:nvSpPr>
        <p:spPr>
          <a:xfrm>
            <a:off x="155850" y="2112274"/>
            <a:ext cx="8832300" cy="28788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37838"/>
              <a:buNone/>
            </a:pPr>
            <a:r>
              <a:rPr b="1" lang="en" sz="1685">
                <a:solidFill>
                  <a:schemeClr val="lt1"/>
                </a:solidFill>
              </a:rPr>
              <a:t>Sources:</a:t>
            </a:r>
            <a:endParaRPr b="1" sz="1685">
              <a:solidFill>
                <a:schemeClr val="lt1"/>
              </a:solidFill>
            </a:endParaRPr>
          </a:p>
          <a:p>
            <a:pPr indent="-290829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AutoNum type="arabicParenR"/>
            </a:pPr>
            <a:r>
              <a:rPr b="1" lang="en" sz="1400">
                <a:solidFill>
                  <a:schemeClr val="lt1"/>
                </a:solidFill>
              </a:rPr>
              <a:t>Jacob Lustig-Yaeger, Tyler D. Robinson, &amp; Giada Arney. (2019). coronagraph: Telescope Noise Modeling for Exoplanets in Python (v1.0). Zenodo. </a:t>
            </a:r>
            <a:r>
              <a:rPr b="1" lang="en" sz="1400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https://doi.org/10.5281/zenodo.3375103</a:t>
            </a:r>
            <a:r>
              <a:rPr b="1" lang="en" sz="1400">
                <a:solidFill>
                  <a:schemeClr val="lt1"/>
                </a:solidFill>
              </a:rPr>
              <a:t> </a:t>
            </a:r>
            <a:endParaRPr b="1" sz="1400">
              <a:solidFill>
                <a:schemeClr val="lt1"/>
              </a:solidFill>
            </a:endParaRPr>
          </a:p>
          <a:p>
            <a:pPr indent="-290829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AutoNum type="arabicParenR"/>
            </a:pPr>
            <a:r>
              <a:rPr b="1" lang="en" sz="1400">
                <a:solidFill>
                  <a:schemeClr val="lt1"/>
                </a:solidFill>
              </a:rPr>
              <a:t>Meadows, V. S., and D. Crisp. 1996. “Ground-Based near-Infrared Observations of the Venus Nightside: The Thermal Structure and Water Abundance near the Surface.” Journal of Geophysical Research: Planets 101 (E2): 4595–4622. </a:t>
            </a:r>
            <a:r>
              <a:rPr b="1" lang="en" sz="1400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https://doi.org/10.1029/95je03567</a:t>
            </a:r>
            <a:r>
              <a:rPr b="1" lang="en" sz="1400">
                <a:solidFill>
                  <a:schemeClr val="lt1"/>
                </a:solidFill>
              </a:rPr>
              <a:t>.</a:t>
            </a:r>
            <a:endParaRPr b="1" sz="1400">
              <a:solidFill>
                <a:schemeClr val="lt1"/>
              </a:solidFill>
            </a:endParaRPr>
          </a:p>
          <a:p>
            <a:pPr indent="-290829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AutoNum type="arabicParenR"/>
            </a:pPr>
            <a:r>
              <a:rPr b="1" lang="en" sz="1400">
                <a:solidFill>
                  <a:schemeClr val="lt1"/>
                </a:solidFill>
              </a:rPr>
              <a:t>NASA JPL, 2015 (</a:t>
            </a:r>
            <a:r>
              <a:rPr b="1" lang="en" sz="1400" u="sng">
                <a:solidFill>
                  <a:schemeClr val="lt1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https://www.nasa.gov/feature/jpl/20-intriguing-exoplanets</a:t>
            </a:r>
            <a:r>
              <a:rPr b="1" lang="en" sz="1400">
                <a:solidFill>
                  <a:schemeClr val="lt1"/>
                </a:solidFill>
              </a:rPr>
              <a:t>)</a:t>
            </a:r>
            <a:endParaRPr b="1" sz="1400">
              <a:solidFill>
                <a:schemeClr val="lt1"/>
              </a:solidFill>
            </a:endParaRPr>
          </a:p>
          <a:p>
            <a:pPr indent="-290829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AutoNum type="arabicParenR"/>
            </a:pPr>
            <a:r>
              <a:rPr b="1" lang="en" sz="1400">
                <a:solidFill>
                  <a:schemeClr val="lt1"/>
                </a:solidFill>
              </a:rPr>
              <a:t>O’Malley-James, Jack T., and Lisa Kaltenegger. 2018. “The Vegetation Red Edge Biosignature through Time on Earth and Exoplanets.” Astrobiology 18 (9): 1123–36. </a:t>
            </a:r>
            <a:r>
              <a:rPr b="1" lang="en" sz="1400" u="sng">
                <a:solidFill>
                  <a:schemeClr val="lt1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https://doi.org/10.1089/ast.2017.1798</a:t>
            </a:r>
            <a:r>
              <a:rPr b="1" lang="en" sz="1400">
                <a:solidFill>
                  <a:schemeClr val="lt1"/>
                </a:solidFill>
              </a:rPr>
              <a:t>.</a:t>
            </a:r>
            <a:endParaRPr b="1" sz="1400">
              <a:solidFill>
                <a:schemeClr val="lt1"/>
              </a:solidFill>
            </a:endParaRPr>
          </a:p>
          <a:p>
            <a:pPr indent="-290829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AutoNum type="arabicParenR"/>
            </a:pPr>
            <a:r>
              <a:rPr b="1" lang="en" sz="1400">
                <a:solidFill>
                  <a:srgbClr val="FFFFFF"/>
                </a:solidFill>
              </a:rPr>
              <a:t>Robinson, Tyler D., Karl R. Stapelfeldt, and Mark S. Marley. 2016. “Characterizing Rocky and Gaseous Exoplanets with 2m Class Space-Based Coronagraphs.” Publications of the Astronomical Society of the Pacific 128 (960): 1–22. </a:t>
            </a:r>
            <a:r>
              <a:rPr b="1" lang="en" sz="1400" u="sng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https://doi.org/10.1088/1538-3873/128/960/025003</a:t>
            </a:r>
            <a:r>
              <a:rPr b="1" lang="en" sz="1400">
                <a:solidFill>
                  <a:srgbClr val="FFFFFF"/>
                </a:solidFill>
              </a:rPr>
              <a:t>. </a:t>
            </a:r>
            <a:endParaRPr b="1" sz="1400">
              <a:solidFill>
                <a:srgbClr val="FFFFFF"/>
              </a:solidFill>
            </a:endParaRPr>
          </a:p>
          <a:p>
            <a:pPr indent="-290829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AutoNum type="arabicParenR"/>
            </a:pPr>
            <a:r>
              <a:rPr b="1" lang="en" sz="1400">
                <a:solidFill>
                  <a:srgbClr val="FFFFFF"/>
                </a:solidFill>
              </a:rPr>
              <a:t>Schwieterman, Edward W., Charles S. Cockell, and Victoria S. Meadows. 2015. “Nonphotosynthetic Pigments as Potential Biosignatures.” Astrobiology 15 (5): 341–61. </a:t>
            </a:r>
            <a:r>
              <a:rPr b="1" lang="en" sz="1400" u="sng">
                <a:solidFill>
                  <a:schemeClr val="hlink"/>
                </a:solidFill>
                <a:hlinkClick r:id="rId9"/>
              </a:rPr>
              <a:t>https://doi.org/10.1089/ast.2014.1178</a:t>
            </a:r>
            <a:r>
              <a:rPr b="1" lang="en" sz="1400">
                <a:solidFill>
                  <a:srgbClr val="FFFFFF"/>
                </a:solidFill>
              </a:rPr>
              <a:t>. </a:t>
            </a:r>
            <a:endParaRPr b="1" sz="1400">
              <a:solidFill>
                <a:srgbClr val="FFFFFF"/>
              </a:solidFill>
            </a:endParaRPr>
          </a:p>
          <a:p>
            <a:pPr indent="-290829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AutoNum type="arabicParenR"/>
            </a:pPr>
            <a:r>
              <a:rPr b="1" lang="en" sz="1400">
                <a:solidFill>
                  <a:schemeClr val="lt1"/>
                </a:solidFill>
              </a:rPr>
              <a:t>USAP 2013  (</a:t>
            </a:r>
            <a:r>
              <a:rPr b="1" lang="en" sz="1400" u="sng">
                <a:solidFill>
                  <a:schemeClr val="lt1"/>
                </a:solid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https://photolibrary.usap.gov/PhotoDetails.aspx?filename=dry-valleys-bacterial-mats.jpg</a:t>
            </a:r>
            <a:r>
              <a:rPr b="1" lang="en" sz="1400">
                <a:solidFill>
                  <a:schemeClr val="lt1"/>
                </a:solidFill>
              </a:rPr>
              <a:t>)</a:t>
            </a:r>
            <a:endParaRPr b="1"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g1215e8f66ed_0_10"/>
          <p:cNvPicPr preferRelativeResize="0"/>
          <p:nvPr/>
        </p:nvPicPr>
        <p:blipFill rotWithShape="1">
          <a:blip r:embed="rId3">
            <a:alphaModFix/>
          </a:blip>
          <a:srcRect b="38076" l="-30" r="30" t="45178"/>
          <a:stretch/>
        </p:blipFill>
        <p:spPr>
          <a:xfrm>
            <a:off x="-2375" y="0"/>
            <a:ext cx="9144000" cy="94152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g1215e8f66ed_0_10"/>
          <p:cNvSpPr txBox="1"/>
          <p:nvPr>
            <p:ph type="title"/>
          </p:nvPr>
        </p:nvSpPr>
        <p:spPr>
          <a:xfrm>
            <a:off x="311700" y="184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920">
                <a:solidFill>
                  <a:schemeClr val="lt1"/>
                </a:solidFill>
              </a:rPr>
              <a:t>What are Surface Biosignatures?</a:t>
            </a:r>
            <a:endParaRPr b="1" sz="292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92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920">
              <a:solidFill>
                <a:schemeClr val="lt1"/>
              </a:solidFill>
            </a:endParaRPr>
          </a:p>
        </p:txBody>
      </p:sp>
      <p:pic>
        <p:nvPicPr>
          <p:cNvPr id="75" name="Google Shape;75;g1215e8f66ed_0_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85525" y="1017725"/>
            <a:ext cx="6568205" cy="404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g1237e317bae_0_17"/>
          <p:cNvPicPr preferRelativeResize="0"/>
          <p:nvPr/>
        </p:nvPicPr>
        <p:blipFill rotWithShape="1">
          <a:blip r:embed="rId3">
            <a:alphaModFix/>
          </a:blip>
          <a:srcRect b="45932" l="0" r="0" t="37322"/>
          <a:stretch/>
        </p:blipFill>
        <p:spPr>
          <a:xfrm>
            <a:off x="-2375" y="0"/>
            <a:ext cx="9144000" cy="94152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g1237e317bae_0_17"/>
          <p:cNvSpPr txBox="1"/>
          <p:nvPr>
            <p:ph type="title"/>
          </p:nvPr>
        </p:nvSpPr>
        <p:spPr>
          <a:xfrm>
            <a:off x="311700" y="18441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020">
                <a:solidFill>
                  <a:schemeClr val="lt1"/>
                </a:solidFill>
              </a:rPr>
              <a:t>Our Study</a:t>
            </a:r>
            <a:endParaRPr b="1" sz="3020">
              <a:solidFill>
                <a:schemeClr val="lt1"/>
              </a:solidFill>
            </a:endParaRPr>
          </a:p>
        </p:txBody>
      </p:sp>
      <p:sp>
        <p:nvSpPr>
          <p:cNvPr id="82" name="Google Shape;82;g1237e317bae_0_17"/>
          <p:cNvSpPr txBox="1"/>
          <p:nvPr/>
        </p:nvSpPr>
        <p:spPr>
          <a:xfrm>
            <a:off x="311700" y="1176950"/>
            <a:ext cx="8520600" cy="30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000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Arial"/>
              <a:buChar char="★"/>
            </a:pPr>
            <a:r>
              <a:rPr b="0" i="0" lang="en" sz="2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Pairs </a:t>
            </a:r>
            <a:r>
              <a:rPr b="1" i="0" lang="en" sz="2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telescope models </a:t>
            </a:r>
            <a:r>
              <a:rPr b="0" i="0" lang="en" sz="2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with models of potentially </a:t>
            </a:r>
            <a:r>
              <a:rPr b="1" i="0" lang="en" sz="2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habitable rocky exoplanets</a:t>
            </a:r>
            <a:endParaRPr b="1" i="0" sz="2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1" i="0" sz="2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00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Arial"/>
              <a:buChar char="○"/>
            </a:pPr>
            <a:r>
              <a:rPr b="0" i="0" lang="en" sz="2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Quantify the distinguishability of surface biosignatures for photosynthetic, nonphotosynthetic, and anoxygenic photosynthetic microbes</a:t>
            </a:r>
            <a:endParaRPr b="0" i="0" sz="2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7"/>
          <p:cNvPicPr preferRelativeResize="0"/>
          <p:nvPr/>
        </p:nvPicPr>
        <p:blipFill rotWithShape="1">
          <a:blip r:embed="rId3">
            <a:alphaModFix/>
          </a:blip>
          <a:srcRect b="38078" l="-30" r="30" t="45178"/>
          <a:stretch/>
        </p:blipFill>
        <p:spPr>
          <a:xfrm>
            <a:off x="-2375" y="0"/>
            <a:ext cx="9144000" cy="94152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7"/>
          <p:cNvSpPr txBox="1"/>
          <p:nvPr>
            <p:ph type="title"/>
          </p:nvPr>
        </p:nvSpPr>
        <p:spPr>
          <a:xfrm>
            <a:off x="311700" y="184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2920">
                <a:solidFill>
                  <a:schemeClr val="lt1"/>
                </a:solidFill>
              </a:rPr>
              <a:t>Our Biological Life</a:t>
            </a:r>
            <a:endParaRPr b="1" sz="2920">
              <a:solidFill>
                <a:schemeClr val="lt1"/>
              </a:solidFill>
            </a:endParaRPr>
          </a:p>
        </p:txBody>
      </p:sp>
      <p:pic>
        <p:nvPicPr>
          <p:cNvPr id="89" name="Google Shape;89;p7"/>
          <p:cNvPicPr preferRelativeResize="0"/>
          <p:nvPr/>
        </p:nvPicPr>
        <p:blipFill rotWithShape="1">
          <a:blip r:embed="rId4">
            <a:alphaModFix/>
          </a:blip>
          <a:srcRect b="0" l="8212" r="7801" t="0"/>
          <a:stretch/>
        </p:blipFill>
        <p:spPr>
          <a:xfrm>
            <a:off x="137950" y="1063250"/>
            <a:ext cx="4726374" cy="372625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7"/>
          <p:cNvSpPr txBox="1"/>
          <p:nvPr/>
        </p:nvSpPr>
        <p:spPr>
          <a:xfrm>
            <a:off x="86450" y="4789500"/>
            <a:ext cx="5038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Orange and Black Microbial Mats (Source: USAP 2013)</a:t>
            </a:r>
            <a:endParaRPr b="1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7"/>
          <p:cNvSpPr txBox="1"/>
          <p:nvPr/>
        </p:nvSpPr>
        <p:spPr>
          <a:xfrm>
            <a:off x="4864325" y="4781100"/>
            <a:ext cx="4277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Ectothiorhodospira sp. str. BSL-9, Arthrobacter sp. (Cornell)</a:t>
            </a:r>
            <a:endParaRPr b="1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Google Shape;92;p7"/>
          <p:cNvPicPr preferRelativeResize="0"/>
          <p:nvPr/>
        </p:nvPicPr>
        <p:blipFill rotWithShape="1">
          <a:blip r:embed="rId5">
            <a:alphaModFix/>
          </a:blip>
          <a:srcRect b="2381" l="0" r="0" t="0"/>
          <a:stretch/>
        </p:blipFill>
        <p:spPr>
          <a:xfrm>
            <a:off x="4972840" y="1063238"/>
            <a:ext cx="1919235" cy="372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7"/>
          <p:cNvPicPr preferRelativeResize="0"/>
          <p:nvPr/>
        </p:nvPicPr>
        <p:blipFill rotWithShape="1">
          <a:blip r:embed="rId6">
            <a:alphaModFix/>
          </a:blip>
          <a:srcRect b="5035" l="0" r="0" t="837"/>
          <a:stretch/>
        </p:blipFill>
        <p:spPr>
          <a:xfrm>
            <a:off x="7000600" y="1063250"/>
            <a:ext cx="1973638" cy="372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0"/>
          <p:cNvSpPr txBox="1"/>
          <p:nvPr>
            <p:ph idx="1" type="body"/>
          </p:nvPr>
        </p:nvSpPr>
        <p:spPr>
          <a:xfrm>
            <a:off x="390050" y="1275225"/>
            <a:ext cx="8442000" cy="17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AutoNum type="arabicParenR"/>
            </a:pPr>
            <a:r>
              <a:rPr lang="en" sz="2700"/>
              <a:t>Create abiotic spectra by removing the VRE and pigment absorption features from our biological spectra </a:t>
            </a:r>
            <a:endParaRPr sz="27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7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700"/>
          </a:p>
        </p:txBody>
      </p:sp>
      <p:pic>
        <p:nvPicPr>
          <p:cNvPr id="99" name="Google Shape;99;p10"/>
          <p:cNvPicPr preferRelativeResize="0"/>
          <p:nvPr/>
        </p:nvPicPr>
        <p:blipFill rotWithShape="1">
          <a:blip r:embed="rId3">
            <a:alphaModFix/>
          </a:blip>
          <a:srcRect b="45176" l="-30" r="30" t="38077"/>
          <a:stretch/>
        </p:blipFill>
        <p:spPr>
          <a:xfrm>
            <a:off x="-2375" y="0"/>
            <a:ext cx="9144000" cy="94152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0"/>
          <p:cNvSpPr txBox="1"/>
          <p:nvPr>
            <p:ph type="title"/>
          </p:nvPr>
        </p:nvSpPr>
        <p:spPr>
          <a:xfrm>
            <a:off x="311700" y="184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2920">
                <a:solidFill>
                  <a:schemeClr val="lt1"/>
                </a:solidFill>
              </a:rPr>
              <a:t>Methods</a:t>
            </a:r>
            <a:endParaRPr b="1" sz="292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92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237e317bae_0_39"/>
          <p:cNvSpPr txBox="1"/>
          <p:nvPr/>
        </p:nvSpPr>
        <p:spPr>
          <a:xfrm>
            <a:off x="311700" y="4150075"/>
            <a:ext cx="86712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000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Arial"/>
              <a:buChar char="★"/>
            </a:pPr>
            <a:r>
              <a:rPr b="0" i="0" lang="en" sz="2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Known that </a:t>
            </a:r>
            <a:r>
              <a:rPr b="1" i="0" lang="en" sz="2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Iron Oxide </a:t>
            </a:r>
            <a:r>
              <a:rPr b="0" i="0" lang="en" sz="2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has a </a:t>
            </a:r>
            <a:r>
              <a:rPr b="1" i="0" lang="en" sz="2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geological red edge</a:t>
            </a:r>
            <a:endParaRPr b="1" i="0" sz="2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g1237e317bae_0_39"/>
          <p:cNvPicPr preferRelativeResize="0"/>
          <p:nvPr/>
        </p:nvPicPr>
        <p:blipFill rotWithShape="1">
          <a:blip r:embed="rId3">
            <a:alphaModFix/>
          </a:blip>
          <a:srcRect b="45932" l="0" r="0" t="37322"/>
          <a:stretch/>
        </p:blipFill>
        <p:spPr>
          <a:xfrm>
            <a:off x="-2375" y="0"/>
            <a:ext cx="9144000" cy="94152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g1237e317bae_0_39"/>
          <p:cNvSpPr txBox="1"/>
          <p:nvPr>
            <p:ph type="title"/>
          </p:nvPr>
        </p:nvSpPr>
        <p:spPr>
          <a:xfrm>
            <a:off x="311700" y="18441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020">
                <a:solidFill>
                  <a:schemeClr val="lt1"/>
                </a:solidFill>
              </a:rPr>
              <a:t>Geological Red Edge</a:t>
            </a:r>
            <a:endParaRPr b="1" sz="3020">
              <a:solidFill>
                <a:schemeClr val="lt1"/>
              </a:solidFill>
            </a:endParaRPr>
          </a:p>
        </p:txBody>
      </p:sp>
      <p:sp>
        <p:nvSpPr>
          <p:cNvPr id="108" name="Google Shape;108;g1237e317bae_0_39"/>
          <p:cNvSpPr txBox="1"/>
          <p:nvPr/>
        </p:nvSpPr>
        <p:spPr>
          <a:xfrm>
            <a:off x="6023100" y="3719875"/>
            <a:ext cx="1425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(Source: NASA)</a:t>
            </a:r>
            <a:endParaRPr b="1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Google Shape;109;g1237e317bae_0_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40625" y="1109137"/>
            <a:ext cx="5262749" cy="2688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215e8f66ed_0_0"/>
          <p:cNvSpPr txBox="1"/>
          <p:nvPr>
            <p:ph type="title"/>
          </p:nvPr>
        </p:nvSpPr>
        <p:spPr>
          <a:xfrm>
            <a:off x="311700" y="184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292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920">
              <a:solidFill>
                <a:schemeClr val="lt1"/>
              </a:solidFill>
            </a:endParaRPr>
          </a:p>
        </p:txBody>
      </p:sp>
      <p:grpSp>
        <p:nvGrpSpPr>
          <p:cNvPr id="115" name="Google Shape;115;g1215e8f66ed_0_0"/>
          <p:cNvGrpSpPr/>
          <p:nvPr/>
        </p:nvGrpSpPr>
        <p:grpSpPr>
          <a:xfrm>
            <a:off x="870238" y="0"/>
            <a:ext cx="7403523" cy="5143500"/>
            <a:chOff x="0" y="0"/>
            <a:chExt cx="7403523" cy="5143500"/>
          </a:xfrm>
        </p:grpSpPr>
        <p:pic>
          <p:nvPicPr>
            <p:cNvPr id="116" name="Google Shape;116;g1215e8f66ed_0_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0"/>
              <a:ext cx="7403523" cy="5143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7" name="Google Shape;117;g1215e8f66ed_0_0"/>
            <p:cNvSpPr/>
            <p:nvPr/>
          </p:nvSpPr>
          <p:spPr>
            <a:xfrm>
              <a:off x="1103800" y="275200"/>
              <a:ext cx="1236900" cy="4289100"/>
            </a:xfrm>
            <a:prstGeom prst="rect">
              <a:avLst/>
            </a:prstGeom>
            <a:solidFill>
              <a:srgbClr val="C00000">
                <a:alpha val="21568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8" name="Google Shape;118;g1215e8f66ed_0_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19500" y="407324"/>
              <a:ext cx="1573600" cy="132674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g1215e8f66ed_0_40"/>
          <p:cNvGrpSpPr/>
          <p:nvPr/>
        </p:nvGrpSpPr>
        <p:grpSpPr>
          <a:xfrm>
            <a:off x="830925" y="-17450"/>
            <a:ext cx="7482151" cy="5178400"/>
            <a:chOff x="-43875" y="-34900"/>
            <a:chExt cx="7482151" cy="5178400"/>
          </a:xfrm>
        </p:grpSpPr>
        <p:pic>
          <p:nvPicPr>
            <p:cNvPr id="124" name="Google Shape;124;g1215e8f66ed_0_4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-43875" y="-34900"/>
              <a:ext cx="7482151" cy="5178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" name="Google Shape;125;g1215e8f66ed_0_4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530763" y="838573"/>
              <a:ext cx="1452475" cy="11107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" name="Google Shape;126;g1215e8f66ed_0_40"/>
            <p:cNvSpPr/>
            <p:nvPr/>
          </p:nvSpPr>
          <p:spPr>
            <a:xfrm>
              <a:off x="1196000" y="237025"/>
              <a:ext cx="835800" cy="4283400"/>
            </a:xfrm>
            <a:prstGeom prst="rect">
              <a:avLst/>
            </a:prstGeom>
            <a:solidFill>
              <a:srgbClr val="C00000">
                <a:alpha val="21568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7" name="Google Shape;127;g1215e8f66ed_0_40"/>
            <p:cNvCxnSpPr/>
            <p:nvPr/>
          </p:nvCxnSpPr>
          <p:spPr>
            <a:xfrm flipH="1">
              <a:off x="3117675" y="1238764"/>
              <a:ext cx="413100" cy="6606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Gabrielle Jones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0x010100C9828AA543F2CD4793C47B043449AAC7</vt:lpwstr>
  </property>
</Properties>
</file>